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259" r:id="rId2"/>
    <p:sldId id="275" r:id="rId3"/>
    <p:sldId id="410" r:id="rId4"/>
    <p:sldId id="411" r:id="rId5"/>
    <p:sldId id="412" r:id="rId6"/>
    <p:sldId id="413" r:id="rId7"/>
    <p:sldId id="266" r:id="rId8"/>
    <p:sldId id="267" r:id="rId9"/>
    <p:sldId id="268" r:id="rId10"/>
    <p:sldId id="269" r:id="rId11"/>
    <p:sldId id="270" r:id="rId12"/>
    <p:sldId id="276" r:id="rId13"/>
    <p:sldId id="405" r:id="rId14"/>
    <p:sldId id="344" r:id="rId15"/>
    <p:sldId id="346" r:id="rId16"/>
    <p:sldId id="348" r:id="rId17"/>
    <p:sldId id="345" r:id="rId18"/>
    <p:sldId id="347" r:id="rId19"/>
    <p:sldId id="351" r:id="rId20"/>
    <p:sldId id="352" r:id="rId21"/>
    <p:sldId id="354" r:id="rId22"/>
    <p:sldId id="355" r:id="rId23"/>
    <p:sldId id="357" r:id="rId24"/>
    <p:sldId id="358" r:id="rId25"/>
    <p:sldId id="360" r:id="rId26"/>
    <p:sldId id="362" r:id="rId27"/>
    <p:sldId id="365" r:id="rId28"/>
    <p:sldId id="369" r:id="rId29"/>
    <p:sldId id="370" r:id="rId30"/>
    <p:sldId id="371" r:id="rId31"/>
    <p:sldId id="299" r:id="rId32"/>
    <p:sldId id="375" r:id="rId33"/>
    <p:sldId id="376" r:id="rId34"/>
    <p:sldId id="374" r:id="rId35"/>
    <p:sldId id="377" r:id="rId36"/>
    <p:sldId id="378" r:id="rId37"/>
    <p:sldId id="373" r:id="rId38"/>
    <p:sldId id="326" r:id="rId39"/>
    <p:sldId id="327" r:id="rId40"/>
    <p:sldId id="372" r:id="rId41"/>
    <p:sldId id="406" r:id="rId42"/>
    <p:sldId id="379" r:id="rId43"/>
    <p:sldId id="380" r:id="rId44"/>
    <p:sldId id="302" r:id="rId45"/>
    <p:sldId id="382" r:id="rId46"/>
    <p:sldId id="383" r:id="rId47"/>
    <p:sldId id="385" r:id="rId48"/>
    <p:sldId id="381" r:id="rId49"/>
    <p:sldId id="387" r:id="rId50"/>
    <p:sldId id="388" r:id="rId51"/>
    <p:sldId id="390" r:id="rId52"/>
    <p:sldId id="391" r:id="rId53"/>
    <p:sldId id="392" r:id="rId54"/>
    <p:sldId id="393" r:id="rId55"/>
    <p:sldId id="394" r:id="rId56"/>
    <p:sldId id="395" r:id="rId57"/>
    <p:sldId id="386" r:id="rId58"/>
    <p:sldId id="397" r:id="rId59"/>
    <p:sldId id="398" r:id="rId60"/>
    <p:sldId id="396" r:id="rId61"/>
    <p:sldId id="400" r:id="rId62"/>
    <p:sldId id="401" r:id="rId63"/>
    <p:sldId id="399" r:id="rId64"/>
    <p:sldId id="403" r:id="rId65"/>
    <p:sldId id="404" r:id="rId66"/>
    <p:sldId id="402" r:id="rId67"/>
    <p:sldId id="407" r:id="rId68"/>
    <p:sldId id="306" r:id="rId69"/>
    <p:sldId id="317" r:id="rId70"/>
    <p:sldId id="319" r:id="rId71"/>
    <p:sldId id="320" r:id="rId72"/>
    <p:sldId id="316" r:id="rId73"/>
    <p:sldId id="313" r:id="rId74"/>
    <p:sldId id="315" r:id="rId75"/>
    <p:sldId id="321" r:id="rId76"/>
    <p:sldId id="322" r:id="rId77"/>
    <p:sldId id="324" r:id="rId78"/>
    <p:sldId id="328" r:id="rId79"/>
    <p:sldId id="329" r:id="rId80"/>
    <p:sldId id="330" r:id="rId81"/>
    <p:sldId id="408" r:id="rId82"/>
    <p:sldId id="409" r:id="rId83"/>
    <p:sldId id="331" r:id="rId84"/>
    <p:sldId id="332" r:id="rId85"/>
    <p:sldId id="333" r:id="rId86"/>
    <p:sldId id="334" r:id="rId87"/>
    <p:sldId id="335" r:id="rId88"/>
    <p:sldId id="338" r:id="rId89"/>
    <p:sldId id="336" r:id="rId90"/>
    <p:sldId id="337" r:id="rId91"/>
    <p:sldId id="339" r:id="rId92"/>
    <p:sldId id="341" r:id="rId93"/>
    <p:sldId id="342" r:id="rId94"/>
    <p:sldId id="343" r:id="rId95"/>
    <p:sldId id="340" r:id="rId96"/>
    <p:sldId id="263" r:id="rId97"/>
    <p:sldId id="414" r:id="rId98"/>
    <p:sldId id="415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4D"/>
    <a:srgbClr val="9933FF"/>
    <a:srgbClr val="007FFF"/>
    <a:srgbClr val="EA6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66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12" descr="A blue and yellow snake logo&#10;&#10;Description automatically generated">
            <a:extLst>
              <a:ext uri="{FF2B5EF4-FFF2-40B4-BE49-F238E27FC236}">
                <a16:creationId xmlns:a16="http://schemas.microsoft.com/office/drawing/2014/main" id="{FEAC4712-2EB2-3418-E17B-8D4381C96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4" y="3173219"/>
            <a:ext cx="1047985" cy="1153278"/>
          </a:xfrm>
          <a:prstGeom prst="rect">
            <a:avLst/>
          </a:prstGeom>
        </p:spPr>
      </p:pic>
      <p:pic>
        <p:nvPicPr>
          <p:cNvPr id="5" name="Picture 4" descr="A superhero with a cape&#10;&#10;Description automatically generated with medium confidence">
            <a:extLst>
              <a:ext uri="{FF2B5EF4-FFF2-40B4-BE49-F238E27FC236}">
                <a16:creationId xmlns:a16="http://schemas.microsoft.com/office/drawing/2014/main" id="{997D67D9-55A1-D322-EC98-8A36D0E5F1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4" r="-1" b="10920"/>
          <a:stretch/>
        </p:blipFill>
        <p:spPr>
          <a:xfrm>
            <a:off x="6262255" y="2397"/>
            <a:ext cx="5935119" cy="685560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2F024AF-C6A0-6F2A-EC6A-EE14DC344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Quang Duong</a:t>
            </a:r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C82E9A7-06DC-5F8C-E8BC-508CCA71E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98" y="3078421"/>
            <a:ext cx="955779" cy="1160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EA3E6A-AB29-60B1-E92C-A71B92572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dirty="0"/>
              <a:t>Implementing </a:t>
            </a:r>
            <a:r>
              <a:rPr lang="en-US" sz="3000" b="1" dirty="0"/>
              <a:t>Transformer</a:t>
            </a:r>
            <a:br>
              <a:rPr lang="en-US" sz="3000" b="1" dirty="0"/>
            </a:br>
            <a:r>
              <a:rPr lang="en-US" sz="3000" dirty="0"/>
              <a:t>with</a:t>
            </a:r>
            <a:r>
              <a:rPr lang="en-US" sz="3000" b="1" dirty="0"/>
              <a:t> </a:t>
            </a:r>
            <a:br>
              <a:rPr lang="en-US" sz="3000" b="1" dirty="0"/>
            </a:br>
            <a:r>
              <a:rPr lang="en-US" sz="3000" b="1" dirty="0"/>
              <a:t>Python &amp; PyTorch</a:t>
            </a:r>
            <a:br>
              <a:rPr lang="en-US" sz="3000" b="1" dirty="0"/>
            </a:br>
            <a:br>
              <a:rPr lang="en-US" sz="3000" b="1" dirty="0"/>
            </a:br>
            <a:br>
              <a:rPr lang="en-US" sz="3000" b="1" dirty="0"/>
            </a:b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18911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3B04-3370-7669-1EDF-105E9C11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(3/4)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C2784C9-21F8-7D57-E571-C47E6089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495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8EB31-6B31-5933-105A-A065BFCA1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74A42-3FF1-30CE-6AF3-52CAE738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(4/4)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7975A30-65D0-2311-152C-02FB6BD1C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05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086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3514B-C03D-8267-01DF-F0F887E38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BB136-7D95-3EF6-EE5E-7B66BC4B7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(1/4)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1E26A3E-8B26-3300-2B00-B8537F1B5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92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B9BDF-B428-FF66-02C1-9CF1F3D83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7CBFD8-C4B7-F7BF-89D0-898BC685C8E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Load config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49EDD7-FFBC-0D56-21AA-1A654E128EFF}"/>
              </a:ext>
            </a:extLst>
          </p:cNvPr>
          <p:cNvGrpSpPr/>
          <p:nvPr/>
        </p:nvGrpSpPr>
        <p:grpSpPr>
          <a:xfrm>
            <a:off x="1406083" y="1469701"/>
            <a:ext cx="9379835" cy="3962455"/>
            <a:chOff x="2610001" y="1469701"/>
            <a:chExt cx="9379835" cy="39624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807DF0-DBD7-58A7-4ED2-F31D2A829CCF}"/>
                </a:ext>
              </a:extLst>
            </p:cNvPr>
            <p:cNvSpPr/>
            <p:nvPr/>
          </p:nvSpPr>
          <p:spPr>
            <a:xfrm>
              <a:off x="2610002" y="1469702"/>
              <a:ext cx="9379834" cy="396245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09EEE9-783C-32BC-6C8F-20997A2269C2}"/>
                </a:ext>
              </a:extLst>
            </p:cNvPr>
            <p:cNvSpPr/>
            <p:nvPr/>
          </p:nvSpPr>
          <p:spPr>
            <a:xfrm>
              <a:off x="2610001" y="1469702"/>
              <a:ext cx="9379834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65AAA2-B4F1-92A8-764E-7E8F2607F393}"/>
                </a:ext>
              </a:extLst>
            </p:cNvPr>
            <p:cNvSpPr/>
            <p:nvPr/>
          </p:nvSpPr>
          <p:spPr>
            <a:xfrm>
              <a:off x="3743770" y="1469701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E1EA3B8-0285-C87D-AD43-F7F24255728F}"/>
                </a:ext>
              </a:extLst>
            </p:cNvPr>
            <p:cNvGrpSpPr/>
            <p:nvPr/>
          </p:nvGrpSpPr>
          <p:grpSpPr>
            <a:xfrm>
              <a:off x="2827224" y="1623530"/>
              <a:ext cx="653739" cy="170917"/>
              <a:chOff x="462204" y="914403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3442F2D-F511-C8E5-5789-B8BC8A33AD66}"/>
                  </a:ext>
                </a:extLst>
              </p:cNvPr>
              <p:cNvSpPr/>
              <p:nvPr/>
            </p:nvSpPr>
            <p:spPr>
              <a:xfrm>
                <a:off x="462204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4519075-BED8-26A6-A553-3C06310FF000}"/>
                  </a:ext>
                </a:extLst>
              </p:cNvPr>
              <p:cNvSpPr/>
              <p:nvPr/>
            </p:nvSpPr>
            <p:spPr>
              <a:xfrm>
                <a:off x="727119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AAB25C5-F60B-CBCC-E726-B8DD2FE1382F}"/>
                  </a:ext>
                </a:extLst>
              </p:cNvPr>
              <p:cNvSpPr/>
              <p:nvPr/>
            </p:nvSpPr>
            <p:spPr>
              <a:xfrm>
                <a:off x="953573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B1DFFC-B532-9773-F4B5-754E0FC2856B}"/>
                </a:ext>
              </a:extLst>
            </p:cNvPr>
            <p:cNvSpPr txBox="1"/>
            <p:nvPr/>
          </p:nvSpPr>
          <p:spPr>
            <a:xfrm>
              <a:off x="2656999" y="2015835"/>
              <a:ext cx="9332837" cy="341632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json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FFEE8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FFEE80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: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Open the file in read mode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with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open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r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as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f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Load the JSON content of the file into a Python dictionary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    config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json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f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Return the configuration data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config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51B9939-2BB5-4198-3DF0-F6E497D52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8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CF8E-8F39-040C-E127-F5D202354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5C35D2-6C63-1827-5110-81518C5EB6B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Load config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314A0-FE98-4689-2F93-BFE980E1E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177D60-C83F-2C62-704F-86C3EFA50120}"/>
              </a:ext>
            </a:extLst>
          </p:cNvPr>
          <p:cNvSpPr/>
          <p:nvPr/>
        </p:nvSpPr>
        <p:spPr>
          <a:xfrm>
            <a:off x="425719" y="981309"/>
            <a:ext cx="6936134" cy="3715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CCCED1-5FF6-5186-2D09-09EC45276C4E}"/>
              </a:ext>
            </a:extLst>
          </p:cNvPr>
          <p:cNvSpPr/>
          <p:nvPr/>
        </p:nvSpPr>
        <p:spPr>
          <a:xfrm>
            <a:off x="425719" y="981309"/>
            <a:ext cx="6936134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6F24A-C0AC-F3B7-B99B-F422AB00F31B}"/>
              </a:ext>
            </a:extLst>
          </p:cNvPr>
          <p:cNvSpPr/>
          <p:nvPr/>
        </p:nvSpPr>
        <p:spPr>
          <a:xfrm>
            <a:off x="1573733" y="981309"/>
            <a:ext cx="253965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nb_load_config.ipynb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E8391C-9970-E095-A47B-8A18C6257979}"/>
              </a:ext>
            </a:extLst>
          </p:cNvPr>
          <p:cNvGrpSpPr/>
          <p:nvPr/>
        </p:nvGrpSpPr>
        <p:grpSpPr>
          <a:xfrm>
            <a:off x="657187" y="1165445"/>
            <a:ext cx="653739" cy="170917"/>
            <a:chOff x="6937649" y="914403"/>
            <a:chExt cx="653739" cy="1709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855CDAE-2030-D44C-E5A9-0B642DAFADFC}"/>
                </a:ext>
              </a:extLst>
            </p:cNvPr>
            <p:cNvSpPr/>
            <p:nvPr/>
          </p:nvSpPr>
          <p:spPr>
            <a:xfrm>
              <a:off x="6937649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909159-58E5-5D3C-2001-F5F6907A9726}"/>
                </a:ext>
              </a:extLst>
            </p:cNvPr>
            <p:cNvSpPr/>
            <p:nvPr/>
          </p:nvSpPr>
          <p:spPr>
            <a:xfrm>
              <a:off x="7202564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48A194E-E341-BCF9-FCB1-6E51530D788D}"/>
                </a:ext>
              </a:extLst>
            </p:cNvPr>
            <p:cNvSpPr/>
            <p:nvPr/>
          </p:nvSpPr>
          <p:spPr>
            <a:xfrm>
              <a:off x="7429018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1BD109D-B006-9965-C2A8-0F01C471075B}"/>
              </a:ext>
            </a:extLst>
          </p:cNvPr>
          <p:cNvSpPr txBox="1"/>
          <p:nvPr/>
        </p:nvSpPr>
        <p:spPr>
          <a:xfrm>
            <a:off x="486963" y="1557750"/>
            <a:ext cx="6874890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58EAD6-568F-A508-CCCD-5C88632DA4F2}"/>
              </a:ext>
            </a:extLst>
          </p:cNvPr>
          <p:cNvSpPr txBox="1"/>
          <p:nvPr/>
        </p:nvSpPr>
        <p:spPr>
          <a:xfrm>
            <a:off x="8579518" y="981309"/>
            <a:ext cx="176843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{…}</a:t>
            </a:r>
            <a:r>
              <a:rPr lang="en-US" dirty="0"/>
              <a:t> </a:t>
            </a:r>
            <a:r>
              <a:rPr lang="en-US" dirty="0" err="1">
                <a:solidFill>
                  <a:schemeClr val="bg1"/>
                </a:solidFill>
              </a:rPr>
              <a:t>config.json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D80C2F-D94D-96AF-B714-07072FE6D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19" y="4971501"/>
            <a:ext cx="3322154" cy="1225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AA1E01-BAB7-5177-B2CF-4C272666D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384" y="1442782"/>
            <a:ext cx="3215919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82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902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BAE55-D2B9-B46F-BE63-78F16D047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ABB46D-57C1-A2ED-B8CE-0FA0AA10B14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dataset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F8FF01-886C-5C91-68B1-3F55F610CD7A}"/>
              </a:ext>
            </a:extLst>
          </p:cNvPr>
          <p:cNvSpPr/>
          <p:nvPr/>
        </p:nvSpPr>
        <p:spPr>
          <a:xfrm>
            <a:off x="241421" y="979207"/>
            <a:ext cx="11716281" cy="53474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95AFA-134D-BE82-0EAA-B871CD31FBC6}"/>
              </a:ext>
            </a:extLst>
          </p:cNvPr>
          <p:cNvSpPr/>
          <p:nvPr/>
        </p:nvSpPr>
        <p:spPr>
          <a:xfrm>
            <a:off x="234298" y="979207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845877-CA27-3FF0-EBC7-940C2B425C70}"/>
              </a:ext>
            </a:extLst>
          </p:cNvPr>
          <p:cNvSpPr/>
          <p:nvPr/>
        </p:nvSpPr>
        <p:spPr>
          <a:xfrm>
            <a:off x="1382312" y="979206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58AE40-DB41-6306-977A-02A35E3A01D4}"/>
              </a:ext>
            </a:extLst>
          </p:cNvPr>
          <p:cNvGrpSpPr/>
          <p:nvPr/>
        </p:nvGrpSpPr>
        <p:grpSpPr>
          <a:xfrm>
            <a:off x="465766" y="1133035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6EAB2CF-0F4D-9FD5-889F-952381320A1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0DA15A-6779-1F7A-07E6-CD7A247757D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3BD79B-4814-A894-1829-35EE047AA5E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0B223F2-BD70-C847-50E5-B4335CC3F160}"/>
              </a:ext>
            </a:extLst>
          </p:cNvPr>
          <p:cNvSpPr txBox="1"/>
          <p:nvPr/>
        </p:nvSpPr>
        <p:spPr>
          <a:xfrm>
            <a:off x="295541" y="1525340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dataset name, source language, target language, and split from the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news_commentary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split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Construct the language pair string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dataset using the provided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loaded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DD248-30A6-058B-B313-FC56BD1A1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C483E6-A445-F52C-7D86-22712ABD0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712" y="3019138"/>
            <a:ext cx="5159187" cy="1813717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605197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5552F-3808-4A7D-6C44-0D5FE9F34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512EB9-18E2-A69D-26A8-2F0010FB5AD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9AE13-A606-0D46-D29E-530DC93F3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FEEBD-1C4D-D001-5575-912A8A02E263}"/>
              </a:ext>
            </a:extLst>
          </p:cNvPr>
          <p:cNvGrpSpPr/>
          <p:nvPr/>
        </p:nvGrpSpPr>
        <p:grpSpPr>
          <a:xfrm>
            <a:off x="2529509" y="1225575"/>
            <a:ext cx="7132982" cy="3715762"/>
            <a:chOff x="630089" y="1171121"/>
            <a:chExt cx="7132982" cy="37157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6F93122-90BE-D91E-8AC7-58E48B9BF94F}"/>
                </a:ext>
              </a:extLst>
            </p:cNvPr>
            <p:cNvSpPr/>
            <p:nvPr/>
          </p:nvSpPr>
          <p:spPr>
            <a:xfrm>
              <a:off x="630089" y="1171121"/>
              <a:ext cx="7132982" cy="37157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780E31-A3C8-FF61-0DE6-E9C4225D9A69}"/>
                </a:ext>
              </a:extLst>
            </p:cNvPr>
            <p:cNvSpPr/>
            <p:nvPr/>
          </p:nvSpPr>
          <p:spPr>
            <a:xfrm>
              <a:off x="630089" y="1171121"/>
              <a:ext cx="7132981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FAF240-69CD-B9ED-6796-A6039C0C00EC}"/>
                </a:ext>
              </a:extLst>
            </p:cNvPr>
            <p:cNvSpPr/>
            <p:nvPr/>
          </p:nvSpPr>
          <p:spPr>
            <a:xfrm>
              <a:off x="1778103" y="1171121"/>
              <a:ext cx="253965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nb_load_config.ipynb</a:t>
              </a:r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76D7EA1-5CED-71C8-8C5D-A497670F350C}"/>
                </a:ext>
              </a:extLst>
            </p:cNvPr>
            <p:cNvGrpSpPr/>
            <p:nvPr/>
          </p:nvGrpSpPr>
          <p:grpSpPr>
            <a:xfrm>
              <a:off x="861557" y="1355257"/>
              <a:ext cx="653739" cy="170917"/>
              <a:chOff x="6937649" y="914403"/>
              <a:chExt cx="653739" cy="170917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6934EE6-9923-2A31-9DD9-5BB5BEFAAEA5}"/>
                  </a:ext>
                </a:extLst>
              </p:cNvPr>
              <p:cNvSpPr/>
              <p:nvPr/>
            </p:nvSpPr>
            <p:spPr>
              <a:xfrm>
                <a:off x="6937649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9D51264-6879-8B2A-C7FB-06A9C9B80B22}"/>
                  </a:ext>
                </a:extLst>
              </p:cNvPr>
              <p:cNvSpPr/>
              <p:nvPr/>
            </p:nvSpPr>
            <p:spPr>
              <a:xfrm>
                <a:off x="7202564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C119D1D-9AC7-31F7-081A-626A3B37F24F}"/>
                  </a:ext>
                </a:extLst>
              </p:cNvPr>
              <p:cNvSpPr/>
              <p:nvPr/>
            </p:nvSpPr>
            <p:spPr>
              <a:xfrm>
                <a:off x="7429018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AF0F76-122A-325B-8713-C48E7442DC34}"/>
                </a:ext>
              </a:extLst>
            </p:cNvPr>
            <p:cNvSpPr txBox="1"/>
            <p:nvPr/>
          </p:nvSpPr>
          <p:spPr>
            <a:xfrm>
              <a:off x="691334" y="1747562"/>
              <a:ext cx="7071736" cy="31393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transformer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utils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get_dataset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## Load config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config.json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Load dataset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dataset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translation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][: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D58ABF6-2AC3-217E-2BE7-5B719CC80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509" y="5439742"/>
            <a:ext cx="8580864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85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05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09B8B-E285-5FA6-6787-BD6563DB9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C8BB0-B0D0-AF6A-10DA-5643A284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B030949-6B1E-018F-D0C1-F1FBA5EB6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601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C43FE-1C5A-8083-BE56-EE3FB5C3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2DF776-0457-67D9-3DDE-25D8D40D57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12C15-2303-A661-DD94-B610A8A30EC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C61000-E3F7-DC36-CE62-41B252CAAFF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336034-B98C-ED24-975C-9FD73C89A23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F8188CA-FDB7-AACB-DE31-DFA8A34A107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49CA7F-3505-A0B9-EE5A-38FEA5DFD80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F6C4916-0A2A-CDEB-027D-BF0189956EC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F0C0E-7B38-ECDA-AA25-52887902188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82BB55-671D-2A3A-E803-03D1172D0203}"/>
              </a:ext>
            </a:extLst>
          </p:cNvPr>
          <p:cNvSpPr txBox="1"/>
          <p:nvPr/>
        </p:nvSpPr>
        <p:spPr>
          <a:xfrm>
            <a:off x="295541" y="1204946"/>
            <a:ext cx="1166216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pathlib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tokenizer name from the config and construct the tokenizer file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a tokenizer file already exists at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does, load the tokenizer from that file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from_file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doesn't, create a new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unk_token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pre_tokenizer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Whitespace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5EFAE-0C76-C424-38DE-FE2B05AA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62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4FD23-142C-1A7F-B400-8CE43797A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9860E5-844E-0DF0-AA71-923B27B723F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141C76-F293-7FFF-EEE3-5F3E618EA9B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58526C-EAA2-6367-4DFF-1AA5E2CFD11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9D6353-F5CD-C7B2-F467-24F0ACE5729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D195D5-CA22-808F-2128-AE49461AEB0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EEC7DE-DB3F-185E-84B6-A2F51544C31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1FAD16-D3E8-3CCE-EA40-53574E1C2AE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0D5725-97FB-CC4E-31D5-9FA08602E1B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F6E54E-DD7E-BD64-70B0-561138CFFAC8}"/>
              </a:ext>
            </a:extLst>
          </p:cNvPr>
          <p:cNvSpPr txBox="1"/>
          <p:nvPr/>
        </p:nvSpPr>
        <p:spPr>
          <a:xfrm>
            <a:off x="295541" y="1204946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	 # Create a trainer for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trainer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WordLevelTrainer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min_frequency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special_tokens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 the tokenizer on the provided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train_from_iterator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[language]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trainer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trainer</a:t>
            </a: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the trained tokenizer to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tokenizer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6EE4-BBB3-2FA2-453B-3E051F165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89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D43E3-361A-D7A3-FF10-883111EFC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DDB2E1-1B29-5061-A296-3ECD1A4569E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7B0699-340D-3B57-194C-CB1C6F29970D}"/>
              </a:ext>
            </a:extLst>
          </p:cNvPr>
          <p:cNvSpPr/>
          <p:nvPr/>
        </p:nvSpPr>
        <p:spPr>
          <a:xfrm>
            <a:off x="234298" y="649463"/>
            <a:ext cx="11716281" cy="5901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308F6C-F20A-A987-AD02-9E17C10F6C2A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63702E-3EAA-05AE-0AE7-6514EED60A64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0A5ACAE-87F4-D21C-AFD6-D4D0662DE2E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AE50819-C463-5D65-DB7B-D3F242A7BAB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FFB113-64F3-BA79-15C6-404815C545E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5131C1-4BDE-B2C1-3AF3-264B86925631}"/>
              </a:ext>
            </a:extLst>
          </p:cNvPr>
          <p:cNvSpPr txBox="1"/>
          <p:nvPr/>
        </p:nvSpPr>
        <p:spPr>
          <a:xfrm>
            <a:off x="295541" y="1204946"/>
            <a:ext cx="11563667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pathlib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CB09A-969E-C40C-7366-DCF779928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31096F-9F46-74D9-7B08-F95F7DF492CA}"/>
              </a:ext>
            </a:extLst>
          </p:cNvPr>
          <p:cNvSpPr/>
          <p:nvPr/>
        </p:nvSpPr>
        <p:spPr>
          <a:xfrm>
            <a:off x="1382312" y="658812"/>
            <a:ext cx="3227010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39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4C35-BF18-05D7-9FA7-60F62FFB2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03ED47-89DF-7D1D-E0EF-11DE47F4808E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8FBDDA-4327-F0AA-81EB-DC0BC367DA54}"/>
              </a:ext>
            </a:extLst>
          </p:cNvPr>
          <p:cNvSpPr/>
          <p:nvPr/>
        </p:nvSpPr>
        <p:spPr>
          <a:xfrm>
            <a:off x="234298" y="649464"/>
            <a:ext cx="11716281" cy="3140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CE01D1-7AD2-70E4-7C1C-E16420952DC2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131BD-A632-060C-5C10-C5EAEB524739}"/>
              </a:ext>
            </a:extLst>
          </p:cNvPr>
          <p:cNvSpPr/>
          <p:nvPr/>
        </p:nvSpPr>
        <p:spPr>
          <a:xfrm>
            <a:off x="1382312" y="658812"/>
            <a:ext cx="3227010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7B77E1-7520-7FFC-5D7E-138EE20DAF9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31DCEB-6BBA-AF26-2A3C-243949C49E7C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362BD9-8EB6-F0A8-D1D4-0CE59F77DEB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4D68A3-B20E-0701-A5DB-7DF0E90F727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4FB037-4FB7-A00C-E973-AC5487ED5C7F}"/>
              </a:ext>
            </a:extLst>
          </p:cNvPr>
          <p:cNvSpPr txBox="1"/>
          <p:nvPr/>
        </p:nvSpPr>
        <p:spPr>
          <a:xfrm>
            <a:off x="295541" y="1204946"/>
            <a:ext cx="11563667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Explore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vocabulary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source tokenizer encodes/decodes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encodes 'I love you':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 love you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decodes [131, 3181, 345]: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131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3181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345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689DD-E436-6800-1916-05D6B8C7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DEE343-D37A-7E00-A070-363101648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98" y="4176581"/>
            <a:ext cx="5730737" cy="8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89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103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Mask – Create encoder mask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585C2E-7CD0-0E1F-1C98-0DA48AE4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528C8-EE06-153D-96D4-1ECA9678A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ACBBE4-02EA-E772-34AE-2B5D9DBB7B2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Mask – Create encoder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C8AB5-C6D4-0541-15A2-34DBF2AC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E2EF44-D617-936B-8638-CD82CA53233F}"/>
              </a:ext>
            </a:extLst>
          </p:cNvPr>
          <p:cNvSpPr/>
          <p:nvPr/>
        </p:nvSpPr>
        <p:spPr>
          <a:xfrm>
            <a:off x="88901" y="612774"/>
            <a:ext cx="6227924" cy="6187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C929B4-AD9A-2AFB-4CC3-6ACE3974345E}"/>
              </a:ext>
            </a:extLst>
          </p:cNvPr>
          <p:cNvSpPr/>
          <p:nvPr/>
        </p:nvSpPr>
        <p:spPr>
          <a:xfrm>
            <a:off x="88900" y="612774"/>
            <a:ext cx="6227924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707F23-C974-005B-5EFB-9B18A00D10C9}"/>
              </a:ext>
            </a:extLst>
          </p:cNvPr>
          <p:cNvSpPr/>
          <p:nvPr/>
        </p:nvSpPr>
        <p:spPr>
          <a:xfrm>
            <a:off x="1236914" y="622123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01A142-D5D4-6C17-C76B-1D3EE54912D8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BCCDB3-4EC9-1077-5DCA-B5343E32B58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579E029-8571-0A49-8FC5-9D9307E3460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3EDE7C-C7F2-FE32-3F66-9084A962D05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8D709CA-486A-D1C3-F454-65C02805FCBF}"/>
              </a:ext>
            </a:extLst>
          </p:cNvPr>
          <p:cNvSpPr txBox="1"/>
          <p:nvPr/>
        </p:nvSpPr>
        <p:spPr>
          <a:xfrm>
            <a:off x="150143" y="1168257"/>
            <a:ext cx="616668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encoder 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47D0551-8DF6-AC90-6E63-49FC92BC7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674" y="2463424"/>
            <a:ext cx="3568479" cy="11029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13CBC44-7713-69B3-9171-81634833C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673" y="3790729"/>
            <a:ext cx="5236139" cy="110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47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DDE1B-0F55-4935-3869-B887A6644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BB8F71-D932-95BA-A3B1-7CD2D08DA73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Mask – Create padding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2B6EFE-9724-2A50-0C6D-4E0FEE634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BA15CE-CC7B-B84D-A5EA-D915055A076D}"/>
              </a:ext>
            </a:extLst>
          </p:cNvPr>
          <p:cNvSpPr/>
          <p:nvPr/>
        </p:nvSpPr>
        <p:spPr>
          <a:xfrm>
            <a:off x="88901" y="612774"/>
            <a:ext cx="6311900" cy="6187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4C70C2-B340-CDB9-EBDA-C0AA4AB00123}"/>
              </a:ext>
            </a:extLst>
          </p:cNvPr>
          <p:cNvSpPr/>
          <p:nvPr/>
        </p:nvSpPr>
        <p:spPr>
          <a:xfrm>
            <a:off x="88900" y="612774"/>
            <a:ext cx="6311900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820C0E-2E95-B424-DDE9-4606C2B6B504}"/>
              </a:ext>
            </a:extLst>
          </p:cNvPr>
          <p:cNvSpPr/>
          <p:nvPr/>
        </p:nvSpPr>
        <p:spPr>
          <a:xfrm>
            <a:off x="1236914" y="622123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D9CAEE-B41E-6904-6690-0096ABD014AB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C15995-38D1-3AEC-1878-E8E763610197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F9AC545-92E0-92AF-9423-D5B0423A9F8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8A971-F899-D131-418D-4D9A62DD21F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A633293-EBB2-ED02-54B5-851C10506663}"/>
              </a:ext>
            </a:extLst>
          </p:cNvPr>
          <p:cNvSpPr txBox="1"/>
          <p:nvPr/>
        </p:nvSpPr>
        <p:spPr>
          <a:xfrm>
            <a:off x="150145" y="1168257"/>
            <a:ext cx="6250656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padding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150168-C421-A160-2A2A-6B3F3F170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65" y="2851190"/>
            <a:ext cx="5534134" cy="577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C747AC-3E89-80A0-D0C6-EA65E447E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089" y="5293249"/>
            <a:ext cx="4713384" cy="74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85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E6A94-3192-8AD1-3804-2FC725DDF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2E6E43-083A-9378-7CE1-66985B08A3B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Mask – Create causal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1B5570-89DF-FD3E-A502-0174A673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53A3AF-E4E3-28D1-418F-2BFDA423B215}"/>
              </a:ext>
            </a:extLst>
          </p:cNvPr>
          <p:cNvSpPr/>
          <p:nvPr/>
        </p:nvSpPr>
        <p:spPr>
          <a:xfrm>
            <a:off x="88901" y="612775"/>
            <a:ext cx="6405205" cy="39718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073500-0E00-1AB6-7FD2-EFE528917933}"/>
              </a:ext>
            </a:extLst>
          </p:cNvPr>
          <p:cNvSpPr/>
          <p:nvPr/>
        </p:nvSpPr>
        <p:spPr>
          <a:xfrm>
            <a:off x="88900" y="612774"/>
            <a:ext cx="6405205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795D4B-9E55-359A-6B6D-6EFE116FC7DE}"/>
              </a:ext>
            </a:extLst>
          </p:cNvPr>
          <p:cNvSpPr/>
          <p:nvPr/>
        </p:nvSpPr>
        <p:spPr>
          <a:xfrm>
            <a:off x="1236914" y="622123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AE63A4-FE0E-338F-6798-C174904713B5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FB9297-EB92-C2D6-9835-7F30A0A9F5A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CCAABC4-B9B6-8D69-0B74-D8F425D2633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6016A6-3A62-4FBE-FF73-F1BE5D60416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DEAC90D-42FE-C9AC-05E7-4ACAA9B3B854}"/>
              </a:ext>
            </a:extLst>
          </p:cNvPr>
          <p:cNvSpPr txBox="1"/>
          <p:nvPr/>
        </p:nvSpPr>
        <p:spPr>
          <a:xfrm>
            <a:off x="150144" y="1168257"/>
            <a:ext cx="6343962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8DD456-B3C6-D56A-00B9-363C5347D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72" y="2814419"/>
            <a:ext cx="5401083" cy="563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6B5ED1-CB0E-DDEF-06FB-BC9D8C3F3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873" y="4389185"/>
            <a:ext cx="5401083" cy="185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37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8E86B-F3E6-95EA-3831-2EE59B6C3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F30EEE-FAA2-4238-A9C2-A07B15DC842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Mask – Create decoder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F1C7CD-30D6-A4F4-C5F4-B25E96E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95BB5C1-5D09-D03D-7C6E-FDCF76EE3940}"/>
              </a:ext>
            </a:extLst>
          </p:cNvPr>
          <p:cNvGrpSpPr/>
          <p:nvPr/>
        </p:nvGrpSpPr>
        <p:grpSpPr>
          <a:xfrm>
            <a:off x="88900" y="612774"/>
            <a:ext cx="6489182" cy="6187794"/>
            <a:chOff x="1914206" y="658812"/>
            <a:chExt cx="6489182" cy="61877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F2422BE-F1DF-8AB0-89E8-A28B8F48AAAE}"/>
                </a:ext>
              </a:extLst>
            </p:cNvPr>
            <p:cNvSpPr/>
            <p:nvPr/>
          </p:nvSpPr>
          <p:spPr>
            <a:xfrm>
              <a:off x="1914207" y="658812"/>
              <a:ext cx="6489181" cy="61877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9759831-53FD-EE2B-19B9-DA76FB1BA28E}"/>
                </a:ext>
              </a:extLst>
            </p:cNvPr>
            <p:cNvSpPr/>
            <p:nvPr/>
          </p:nvSpPr>
          <p:spPr>
            <a:xfrm>
              <a:off x="1914206" y="658812"/>
              <a:ext cx="6489181" cy="46634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7938EB-B3B8-9FE7-C3EC-4CE732EEB892}"/>
                </a:ext>
              </a:extLst>
            </p:cNvPr>
            <p:cNvSpPr/>
            <p:nvPr/>
          </p:nvSpPr>
          <p:spPr>
            <a:xfrm>
              <a:off x="3062220" y="668161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nb_mask.ipynb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F621177-F2A5-1684-B6D0-050B5BDEDD0E}"/>
                </a:ext>
              </a:extLst>
            </p:cNvPr>
            <p:cNvGrpSpPr/>
            <p:nvPr/>
          </p:nvGrpSpPr>
          <p:grpSpPr>
            <a:xfrm>
              <a:off x="2145674" y="821990"/>
              <a:ext cx="653739" cy="170917"/>
              <a:chOff x="462204" y="914403"/>
              <a:chExt cx="653739" cy="170917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FA304BB-09F1-0600-3EE9-016805252413}"/>
                  </a:ext>
                </a:extLst>
              </p:cNvPr>
              <p:cNvSpPr/>
              <p:nvPr/>
            </p:nvSpPr>
            <p:spPr>
              <a:xfrm>
                <a:off x="462204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E0E272A-2B32-3B7B-400B-EF6DE695A78C}"/>
                  </a:ext>
                </a:extLst>
              </p:cNvPr>
              <p:cNvSpPr/>
              <p:nvPr/>
            </p:nvSpPr>
            <p:spPr>
              <a:xfrm>
                <a:off x="727119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A7292CE-6344-E2F8-FC15-BB4933354CE0}"/>
                  </a:ext>
                </a:extLst>
              </p:cNvPr>
              <p:cNvSpPr/>
              <p:nvPr/>
            </p:nvSpPr>
            <p:spPr>
              <a:xfrm>
                <a:off x="953573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F2D08D-6119-FAF1-AB59-D4782BFAB1AF}"/>
                </a:ext>
              </a:extLst>
            </p:cNvPr>
            <p:cNvSpPr txBox="1"/>
            <p:nvPr/>
          </p:nvSpPr>
          <p:spPr>
            <a:xfrm>
              <a:off x="1975450" y="1214295"/>
              <a:ext cx="6427938" cy="563231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transformer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mask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*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Create the inputs 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de_input_ids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68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72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96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pad_id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pad token id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sequence length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Create decoder mask # (1, </a:t>
              </a:r>
              <a:r>
                <a:rPr lang="en-US" b="0" i="1" dirty="0" err="1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i="1" dirty="0" err="1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create_decoder_mask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E1EFFF"/>
                  </a:solidFill>
                  <a:latin typeface="Consolas" panose="020B0609020204030204" pitchFamily="49" charset="0"/>
                </a:rPr>
                <a:t>	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de_input_ids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FB94FF"/>
                  </a:solidFill>
                  <a:latin typeface="Consolas" panose="020B0609020204030204" pitchFamily="49" charset="0"/>
                </a:rPr>
                <a:t>					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pad_id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FB94FF"/>
                  </a:solidFill>
                  <a:latin typeface="Consolas" panose="020B0609020204030204" pitchFamily="49" charset="0"/>
                </a:rPr>
                <a:t>					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endPara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 shape: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\n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 shape: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6B2472F-4F02-AA31-CC6E-625D8632F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2" y="2838627"/>
            <a:ext cx="5168908" cy="539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4BEC42-784B-B15F-9415-73B2FD29B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702" y="4943183"/>
            <a:ext cx="5168908" cy="185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13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FD930-A06E-1E36-AB0A-B4492BA5D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3D78-A680-C23F-D038-BB198407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6F5FFD3-5DF1-50E2-DC98-5DD4A32F2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10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900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A2CFC5-7A19-13F6-5A0F-20593B3DE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Picture 3" descr="101010 baris data untuk tanda tanpa batas">
            <a:extLst>
              <a:ext uri="{FF2B5EF4-FFF2-40B4-BE49-F238E27FC236}">
                <a16:creationId xmlns:a16="http://schemas.microsoft.com/office/drawing/2014/main" id="{977C036D-E442-3516-94A2-BE438E614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3128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5516E4-FA6B-0632-CDED-1B3A01958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+mj-lt"/>
              </a:rPr>
              <a:t>Data – Data Preprocessor Class</a:t>
            </a:r>
          </a:p>
        </p:txBody>
      </p:sp>
    </p:spTree>
    <p:extLst>
      <p:ext uri="{BB962C8B-B14F-4D97-AF65-F5344CB8AC3E}">
        <p14:creationId xmlns:p14="http://schemas.microsoft.com/office/powerpoint/2010/main" val="1111770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545E8-8CD5-3B3F-B761-8237A3933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D8A66E-53ED-54AD-30C3-589B2BA502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07D210-32C0-D924-EB76-E9BF353E740A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053201-082D-B1EA-5492-095B82B465CD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87588-8C3F-E349-CA2C-CDDEB34BF5A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41750-B8D5-1985-C2B2-99F707C5AB0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EA9B272-626F-5DB8-D7AB-603E324C8E3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CBCA12F-AB38-308B-A614-D27A08E54722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66B65D-79C6-9D15-EF1C-4400FDFACC3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127AEBF-DE5B-F699-2229-347162CEF63E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      	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parameters.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C2762-B67F-5EB2-6E70-45CE547AC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96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490CA-4719-64EF-085C-D36E05A8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46437E-325C-AFAB-C6B8-223A1E2FDF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1D064-D7E6-A40B-44F3-13DBF11221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AAF3B-C4CC-88AC-57C9-815ED5533E5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EB133-138E-2BB1-81B4-9A0656589FE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EF58AF-C859-E3EF-88A3-DAC71110AD9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02B262-7C8B-6394-FB9A-95A57CC2665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962B1DE-8A14-915B-12C4-3346E996F7E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F7561-7C9F-11DE-BA0A-2094B863FA6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DEFF0F-645E-255A-9C08-DF73754EECB1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Get the token ids for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number of items in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0927D-8805-189E-6330-6921B2DD0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40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EFCDC-60D3-AF65-62B5-E5912F880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CDBD53-922C-CED4-7FF4-4A5177DA870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263F31-A7FC-670E-9964-14CD7E362165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D5CB8C-4D2D-F42A-A318-4372372FA20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596AB-D21E-9ED7-78B9-31CCF8850DA4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682F41-C035-ED0C-17DE-082CE78BA62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A4ED7F-BD8D-0F9C-240B-A9B449E58FC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3FB80B-B0BA-3200-6D3B-C9733027A11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D76177-88D7-7ACD-0E21-302720A5671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CA7419-C36E-1C51-E85E-95BD7E5DF805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preprocessed data for the item at the given index.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item from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item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and target texts from the item.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and target texts.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and decoder inputs.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B06AA6-CAB8-2F9A-EA44-C592306F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93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A3077-1F3C-A283-C77E-A25C5DDE7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5C4669-30F0-6E98-F0FB-AD2C4990D31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717D59-6EB6-3E5F-24BE-E14AD09D5B8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38E410-0E6C-2666-F175-A064A2716BC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73436B-DFD5-0CF9-063F-574D4479DD8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D87D9E-EBD5-93DE-BD34-0A386E10A1D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BACA85-3A07-2E67-6C8B-4528F552AE6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CA4188-9F34-1E75-3D61-8418197759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C37A22-FD98-F8D2-A3C8-138311578E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5D915A-6F91-E074-85AF-AD9D1E63F08D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and decoder inputs and the decoder target.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90A4F-CEC6-FE9F-E0EE-0356504FC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22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B451D-B0A3-9977-8FC1-15C22FA6B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240C68-0592-99AC-7BAA-CD5EA48B94F1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E9E0FE-0D23-88EC-591A-C3793B91E8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A32F8A-FC47-87F5-4A5E-B4946A5404D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966AB-36C6-DBD4-AE8F-0598B2B149C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35727C-AFBA-1E1B-A65C-BA35034FAEB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0FE280-BCE7-1082-D169-07FB90AED4C5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7A884C-8C84-E210-A73D-6763184482DA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B2EF02-2CD7-572B-F617-FFDB3AD2883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F69955-5AF7-457E-ECE3-EF5F6721E222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encoder and decoder inputs,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decoder inputs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preprocessed data.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95CE4-0B7B-404B-71C5-02BE27A19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12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060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12DBE-A7B9-3596-69A7-E5276EC01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C3EF9B5-76CB-DC2D-F4E6-80CF5046CDC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01A752-EC9E-7A5E-655A-00180A02172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53E477-4EC7-150D-2661-D4FFD47CA8E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11ABA1-AE4F-FCC5-7235-A772787D0FC3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EDD82A-8F46-F997-8B8B-1C08E29C4E8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946AA9B-9B9A-69FC-13B9-32C1B2C6EA4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E56E841-8F15-A0C5-F70B-2DDC74B427F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99264B-95A2-1951-6E75-A00D873913A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44159E-D7A0-E757-1CF2-419A3656EA8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36234-0F55-DA9F-2CE0-30A5F4E9B442}"/>
              </a:ext>
            </a:extLst>
          </p:cNvPr>
          <p:cNvSpPr txBox="1"/>
          <p:nvPr/>
        </p:nvSpPr>
        <p:spPr>
          <a:xfrm>
            <a:off x="291979" y="1239144"/>
            <a:ext cx="6271191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raw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tokenizers for the source &amp; target languages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sizes of the training, validation, and 	test sets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Split the raw dataset into training, validation, and 	test sets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random_split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A395B-5F0B-239C-BAA4-BE94DA64F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DF0EDF-42E6-F37F-A869-849A32D4A849}"/>
              </a:ext>
            </a:extLst>
          </p:cNvPr>
          <p:cNvSpPr txBox="1"/>
          <p:nvPr/>
        </p:nvSpPr>
        <p:spPr>
          <a:xfrm>
            <a:off x="6708448" y="1239144"/>
            <a:ext cx="5191573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Preprocess the training, validation, and test sets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3075631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3597-BC4D-D2B4-5F16-EE40E86D6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40AAC7C-2E7F-CE55-0230-4CB22B5596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5A3847-51A9-7FDB-E912-679A16A75E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4A421B-6178-D7A4-811E-AE1FDE81BCC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AAF38F-8DB7-52BC-1EBA-71021D0BA84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FE0666-A818-94C5-35CC-C2A73CDA73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3D7A9F-77C3-4F3E-AD35-8DB03EC56BDF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2FA2301-53D5-2120-0353-55273F0BE64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BA03C71-C58F-1DF5-660E-35BB19C566D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D2C3105-C404-2AEA-93E8-23806429959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A8B33-F608-AC8A-8F53-045D7FD92258}"/>
              </a:ext>
            </a:extLst>
          </p:cNvPr>
          <p:cNvSpPr txBox="1"/>
          <p:nvPr/>
        </p:nvSpPr>
        <p:spPr>
          <a:xfrm>
            <a:off x="291979" y="1239144"/>
            <a:ext cx="11569584" cy="2893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DataLoaders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for the training, validation, and test sets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1DEA8-EBBB-A072-6C9D-09C42BA63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7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8144F-2125-CD86-C988-48E1C581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6407-124C-E376-2C6D-CE4DE21C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FA11020-1371-A788-1CA8-57FCC497F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056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9158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FF25C-BE17-E6DA-7C42-55B48487D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5812-5655-D534-92F5-E535CE7BC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(2/4)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3D947A6-9A35-F991-59FC-F4F267F5E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281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9F62C-6C29-7F50-5854-01DF2C45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68E6F3-1D91-B1D5-6EEE-A466017C01B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F79999-E047-701A-9A28-5231D28C3E4D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1A209-D2BC-7DC3-7DE6-AC5ABE67A15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648DC-79C9-EE52-367E-C44AB412DDDF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16B74F-3214-9541-AD6F-1FCC0B42846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4F9EAE-7DA7-0580-7C77-8BE8454D2E9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C661191-C2A1-D0F2-0317-1CA5B43F7A9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625F41-5091-5D1F-DDF7-FDBF3CECE16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A31F07-DF4F-E59A-15E1-8DB182160566}"/>
              </a:ext>
            </a:extLst>
          </p:cNvPr>
          <p:cNvSpPr txBox="1"/>
          <p:nvPr/>
        </p:nvSpPr>
        <p:spPr>
          <a:xfrm>
            <a:off x="295541" y="1204946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embedding layer to the input,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then scales the result by the square root of the embedding dimensionality.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15D4C-DEF1-A28F-A8EA-EE72E4A5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781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DDB13-C2FD-93F8-D8E7-04E478C6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306BA7-BB08-581A-60B0-2A3F469611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B20EA-51D9-7047-7E31-5CD01AE6FD02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03DACF-5D99-B21B-13BD-3EA36155D811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7B9BD7-CFC8-41C8-A9AA-4E7B3B308C11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nb_input_embedding.ipynb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F381A-A836-50F1-96E2-EDBB14C91C3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C2CFE8-FCD6-13D5-E0DA-D4A0F5D6FAB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F14B960-121F-FCED-1E8E-1DE3B4E0097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451D17-CF6F-4435-AF16-25A8B185AA6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CCCDE2-7E98-98B0-809B-9D72967FA7D3}"/>
              </a:ext>
            </a:extLst>
          </p:cNvPr>
          <p:cNvSpPr txBox="1"/>
          <p:nvPr/>
        </p:nvSpPr>
        <p:spPr>
          <a:xfrm>
            <a:off x="295541" y="1158291"/>
            <a:ext cx="701883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a batch of 2 sequences	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input 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DADA98-DA6B-2FFE-DB2E-4A12F75EE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098CE5-2798-C748-E0A2-70E60AA8F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916" y="2585162"/>
            <a:ext cx="4712787" cy="2526627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33937-9DE4-1C8B-E402-51C572E735AC}"/>
              </a:ext>
            </a:extLst>
          </p:cNvPr>
          <p:cNvSpPr txBox="1"/>
          <p:nvPr/>
        </p:nvSpPr>
        <p:spPr>
          <a:xfrm>
            <a:off x="7125617" y="1249310"/>
            <a:ext cx="4901539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60954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3448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72D2-4D11-9783-0CDA-30813DA8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4F22A4-2272-9F09-1852-25127761C16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25881E-1B29-6C54-BB25-CE6B2574659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F2D450-8DD5-91A6-1436-2BC72A3B507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B6C857-4866-B50C-E255-C852793774F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544453-B132-244B-A738-204DCB3AFB3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22DAC1-5167-D852-1398-B5DFF241676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70B8CC-67BB-3320-7611-BC42DFA7FDB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780EC1-0E35-79F1-C7A9-6A057313D4D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8CCF38-AF7D-61A7-1051-245AD5C5894A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once in log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position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base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Register the positional encodings as a buffer.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register_buffer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5783D-2E05-9C49-9A25-0014A83E6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5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8B91-163D-7051-C3C7-B97046A94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E8A79F-4777-16E9-03CB-D79B8A60B9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573E4C-3C23-9438-B75F-DED2A272F017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B3CBA3-9D7C-0232-3B86-B384E0C2B4C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0A195-5DC4-DAD4-331F-2BCA9FF44011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288EB4-052F-EDA7-A65C-4B27C9A7E0E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620795-447E-D758-1BAF-1A2FBEB8975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67D7B9B-9A54-BAD9-DC63-51940ACB624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7DD6F0-7F05-21B6-D0F1-89A24E279DD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7D5F863-B57B-EBFD-1955-F1737B43C613}"/>
              </a:ext>
            </a:extLst>
          </p:cNvPr>
          <p:cNvSpPr txBox="1"/>
          <p:nvPr/>
        </p:nvSpPr>
        <p:spPr>
          <a:xfrm>
            <a:off x="295541" y="1204946"/>
            <a:ext cx="11662161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embeded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sequence):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Add the positional encodings to the input embeddings,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 apply dropout to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self.pe[:, :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x.shape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[1], :] is to adapt the shape of decoder input in case of 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traning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or 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1FE655-C504-B32F-127A-69F4C2826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149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6301C-357B-BF48-454B-150ABFBC5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4445D-5490-538D-39E1-4C5BD95F85D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702D94-E3E9-2D79-6F7A-38C010685C9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9C2AAD-FEC5-822D-A4B4-607EDF19BCB5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3F4ED-657B-AE58-E776-D05FD938520B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nb_positional_encoding.ipynb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258140-41CB-90F2-D223-64D725097936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ED80FD4-CFF2-FA7A-5699-7EFABE78DE74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115802-13CB-F1EE-A7E8-E17853C7B75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2AAFCD2-666A-AB5A-EF5F-1276E86D4EC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78B6781-431B-199B-B23C-05652CBC7455}"/>
              </a:ext>
            </a:extLst>
          </p:cNvPr>
          <p:cNvSpPr txBox="1"/>
          <p:nvPr/>
        </p:nvSpPr>
        <p:spPr>
          <a:xfrm>
            <a:off x="295541" y="1158291"/>
            <a:ext cx="701883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embedded sequence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40424E-3AF8-8CDB-CC2A-20AFC9655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2C286C-B35E-55D8-553E-4359A02006FC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positional 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13055-6EC3-BB91-C8A6-3B8D430A0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8" y="3875786"/>
            <a:ext cx="4832086" cy="1145126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17759685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6307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D7319-EA1A-E425-5B2E-FC6BFB860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74B382-BBCD-666D-ABDE-2FC38C3F908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38E80D-7F84-B0B1-99AF-8BB46009CDA4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5C283-8FD0-9560-BC7D-CAF82A65251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18833F-8BE0-0F0B-61D6-67A70B6ECC5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999515-DB06-9A33-EC4B-DBF8A9C36D1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845526-1B73-7542-DEB6-F35BD5BF324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B60259-7853-B8BB-1F99-50E56E14801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DBFA7C8-3306-27AB-7AE2-091B3F21903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0261F66-D13D-1FA2-7FE7-402E387FA7F0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Ensure that the embedding dimensionality is divisible by the number of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num_heads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should be zero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transformations for the queries, keys, values, and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F6218-B5EA-381C-A614-C17D7D14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54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15E1D-932B-FBDD-FE45-27C477D1B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CE96-756F-F6B7-E2A9-0F5DB215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C1C4643-78AF-969B-D381-D9479E66F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9515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43B6-119B-C949-4366-37292F507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23093A-A3FF-8A36-BC31-BD681950447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91118E-369F-04A5-840F-886C011683E6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6F2EB8-C20C-C5A5-0704-BC16049B2C0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47C478-C920-BE6E-EA97-4FEE9379980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70527DC-C3CA-21E8-1C40-D562C33A04E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1DA8AF-4167-B82F-912C-1A94C6A0D0F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64F398-9065-4844-0549-0CAF1C7D727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BC0E6F-BC1D-AFAF-79FF-AE97CA1D23C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35FD9B-84A9-365F-C739-FFD184944BFE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attention function calculates the attention scores for a given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staticmethod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mask, if provided.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masked_fill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(mask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1e9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dropout function to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weighted sum of the values, along with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B7F38E-2532-9CF2-8335-0C35371F9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923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B380-BC81-1234-C564-CEA87765C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0DFB81-13DA-1678-C344-70266F06CCC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FD68E9-A9AD-603B-27A7-A19C3F92108B}"/>
              </a:ext>
            </a:extLst>
          </p:cNvPr>
          <p:cNvSpPr/>
          <p:nvPr/>
        </p:nvSpPr>
        <p:spPr>
          <a:xfrm>
            <a:off x="241421" y="658813"/>
            <a:ext cx="11861679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F37C05-71E8-67E3-805A-08E962870792}"/>
              </a:ext>
            </a:extLst>
          </p:cNvPr>
          <p:cNvSpPr/>
          <p:nvPr/>
        </p:nvSpPr>
        <p:spPr>
          <a:xfrm>
            <a:off x="234298" y="658813"/>
            <a:ext cx="11868802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733170-B1F4-1FE2-B0A6-35ADC5C84F1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83F517-55B3-99FE-C927-71D22D21C16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ABA481-C141-3584-6F04-227EF0924A3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5053E8-5AC2-09A2-F119-A25653679EF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228C1A-4EC1-21ED-8AA3-F7E03BF5EE3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FA28841-D0B3-EA2E-E977-14F1041218F9}"/>
              </a:ext>
            </a:extLst>
          </p:cNvPr>
          <p:cNvSpPr txBox="1"/>
          <p:nvPr/>
        </p:nvSpPr>
        <p:spPr>
          <a:xfrm>
            <a:off x="241421" y="1204946"/>
            <a:ext cx="11861679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The forward method is called when we pass input data into this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 | key | value: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linear transformations to the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(query)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(key)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(value)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Reshape and transpose the queries, keys, and values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91F6A-B6ED-CCCB-92B3-3D02B5949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424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4C56E-9955-33E1-B50A-F27B5B1A7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BBC021-4EAC-BD13-02E7-B37C1C72E7D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DFB2AE-F3D7-B2A5-41DB-FAB37C62C0E5}"/>
              </a:ext>
            </a:extLst>
          </p:cNvPr>
          <p:cNvSpPr/>
          <p:nvPr/>
        </p:nvSpPr>
        <p:spPr>
          <a:xfrm>
            <a:off x="241421" y="658813"/>
            <a:ext cx="11716281" cy="4516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550592-F4A4-CA29-30C9-B5E560E7277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4D03AF-D391-7573-87A2-BD07C0E9A33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48C73D-7F79-DE2E-528B-280A462287F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B885ED-10F6-1D65-B2B1-35A72948817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039E2C-1C01-7725-4FB5-4BF3B1D779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2CB6BB-10AD-28E5-D5D8-3BB0802F437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B1D137F-2623-D1A7-C11C-8EC629C8844F}"/>
              </a:ext>
            </a:extLst>
          </p:cNvPr>
          <p:cNvSpPr txBox="1"/>
          <p:nvPr/>
        </p:nvSpPr>
        <p:spPr>
          <a:xfrm>
            <a:off x="295542" y="1204946"/>
            <a:ext cx="11655038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Calculate the attention.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Concatenate the attention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contiguous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output linear transformation and return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D08BA7-2471-C747-AB3C-18A9A733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840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6CE2-8EE3-FAAA-F26E-532F85DAF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719A80-B4A7-AE79-CA68-4A04691E88D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DD987-3DB1-AC99-76EA-843BBBF5F4BB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26DDCA-7007-F9A2-11E3-DB8231976B9C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8B54A-882C-C848-DD00-3E0B6A0185A6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nb_multi_head_attention.ipynb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B0278C-8787-7C46-1E19-F95402580EB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493914-05D4-0E0C-A94C-BA7DD42E8F8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B31455-1D11-8E60-180F-87876F78B2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1D54C3-06F0-B541-5778-05B1B6634FA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5B5105-0331-3D40-CD04-7449A3666C4A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random tensors </a:t>
            </a:r>
            <a:endParaRPr lang="en-US" i="1" dirty="0">
              <a:solidFill>
                <a:srgbClr val="0088F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DDA37-13BD-9681-29FB-91E1B39D5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164F3F-A2D8-CE7F-363E-1C2CAC40EACB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query, key, value.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multi-head attention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5F1FA3-60DA-F67C-415F-4CF7EA2DF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4988666"/>
            <a:ext cx="4633362" cy="1508891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27514082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158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A3429-2BB8-783F-31AC-8859FE92B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FBDD10-03D5-D7AB-52EB-7F51775B813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5BBEED-7F0B-6224-E93F-63DE1216B36C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23C419-D0E0-AEB4-7BD4-0BDB4A89003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40144C-8E89-40D7-C5A6-0423F28B55E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EC8DAD-38EF-4F15-4F4B-7E1907E9B6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E4FA2C-4664-79FC-6744-A10179C2D56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BBBA5E-AE4A-F061-A840-5EA962D4CBD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2DBE3AE-CE0F-2BE9-01BA-45C2207A818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843D2BA-2E3F-8910-C390-16DEE9414DC4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first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second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2A2E0-C1C9-B5AD-AB62-767C3F456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60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C2F5B-0088-4F78-8205-D1E8D1F84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BE9C70-E51A-F761-43F7-54716B59FCE7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2284C8-4DFA-614C-984C-79141591D658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1C8FE5-3382-B6A8-5B9F-570F25845C68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6CDB4-CAA9-25AB-5936-8D648DE8E5BC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nb_feed_forward.ipynb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038613-CB80-36D4-27EC-A4725771F13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6E0E4F-6B21-27AE-25B7-A52C392E35F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96658A-0098-9C6F-1FA4-DE34A2BEF3E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FEFD033-24A7-F88C-97E8-38844F98F966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844B90-C213-1BC8-1894-722D3CDB28D3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ff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1F7C8-E055-CDD3-F3BC-32DABDF27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F029D6-6E27-17D3-0C60-240509B2CC16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feed-forward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C502A4-9B38-D38F-B140-173769292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686657"/>
            <a:ext cx="4717770" cy="2512529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2094290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0089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2B763-A796-9FE9-08B9-80AD8A58E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52569D-E3D5-597B-0F5E-993AE773657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179190-1247-762F-DD1D-33716E078F28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CB7731-73E4-D904-5CB3-592C421C981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06E352-C814-5C5F-1DAF-B2A72F500620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74750B-AC5D-F459-ADB6-B0D3E0E914B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12CA27-EF43-503B-59E8-2FC93C1B157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167BAB-8A52-1915-345D-97549728384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29AF66-52B9-54C0-697C-1AFBDFB2008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29FCA6-7F20-8AC9-4162-6B18883933B7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1e-6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scale and shift parameters, which are learnable.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epsilon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C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alculate the mean and standard deviation of the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mean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Scale and shift the normalized value,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FEC62-EEE1-684C-BEB7-67A3C2DE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246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8704D-C11B-A5A3-5173-D2E6F5042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B0424D-43DB-47FA-00B5-C2BE058D0ED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E1EED-6CCD-FC60-4543-6F9BD1C44E6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48EC9D-BFC2-96BA-909C-FE5E6A0B0E5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447E6D-86EE-76B7-B7D4-2BBFBDAEA378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nb_layer_normalization.ipynb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59B162C-11A2-C091-BFB3-EFEA63C5AC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6D89535-B927-7D49-BBB2-F0539C27977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892539-994A-E307-4C8A-C4294994D2C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C7AA-62A8-5DF0-22C4-2FA1380F663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E41810-9423-FDB8-74D1-7B63DE8BFAC2}"/>
              </a:ext>
            </a:extLst>
          </p:cNvPr>
          <p:cNvSpPr txBox="1"/>
          <p:nvPr/>
        </p:nvSpPr>
        <p:spPr>
          <a:xfrm>
            <a:off x="295541" y="1158291"/>
            <a:ext cx="6830075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7BC16-86DF-7ACC-2A11-BAC457E9F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6C4B72-D5AD-0D4D-C4AE-A828DA0DE2BB}"/>
              </a:ext>
            </a:extLst>
          </p:cNvPr>
          <p:cNvSpPr txBox="1"/>
          <p:nvPr/>
        </p:nvSpPr>
        <p:spPr>
          <a:xfrm>
            <a:off x="7125617" y="1249310"/>
            <a:ext cx="4901539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layer normalization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561D70-36F9-26C2-FF97-51C1D2841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855508"/>
            <a:ext cx="4734920" cy="2195116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3221769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5179D-7660-07CE-7E2C-273BCBC16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39FDF-AC3B-63DC-B269-2A87CE28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DB1F8CA-AF92-A762-7990-562449A1B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7234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4011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F65D-450C-3D79-4A59-91382DE9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6026A7-FCFD-6BAB-4A78-CAF91983C26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09AECB-658E-BB85-CBA4-CC3EBB91F8D2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412783-5D22-197B-B4B0-50C85F328FC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3A253-1375-3722-11A6-644920FFF238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5B9B5D-7143-D1E6-906A-4014587EFB9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2680C7-726A-0830-03CA-486118255EE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CA18940-D2EE-26CC-DA70-FEF0FD8BC94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87EEA7-560D-39DA-B755-04DBB07E51E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011484-AEE6-95E8-6DD2-8199FF44CE65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sublayer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layer normalization to the input, passes the result through the sublayer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(sublayer(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273FF-76DD-CCD2-DAEC-8FC3F4819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415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F40CA-AC21-2A15-0DF0-72DD41D16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B3371B-42E6-96DE-71FD-7F8DCD3DE1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B46A20-4CC3-67F1-D800-6304B06F941D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E0F29-2EB6-8C9F-563D-EF88C7A2A8F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4E9A81-DE94-4804-01F7-9FDB0BA8E6F5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nb_residual_connection.ipynb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158671-436A-30C8-AE83-0994928605D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1DE323-96B2-5E2B-54D6-A35DC19AF98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290DB2F-C748-9375-CCCA-D813E5DA81B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DCD9CE-D166-E0EE-11C7-A6007008656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6398FC0-F33A-AA45-EB85-9F9CDE6D5D30}"/>
              </a:ext>
            </a:extLst>
          </p:cNvPr>
          <p:cNvSpPr txBox="1"/>
          <p:nvPr/>
        </p:nvSpPr>
        <p:spPr>
          <a:xfrm>
            <a:off x="295541" y="1158291"/>
            <a:ext cx="683007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9251C-2C9B-E037-899D-EAA381BC2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B11A1B-75DE-7BA2-DC69-D2B655A0C787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input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reproducible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residual 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6F32E-C081-622E-BEBF-0B9BA43EC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4942629"/>
            <a:ext cx="4000847" cy="1806097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13098988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512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70DEF-F528-BE66-B541-668789CB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F8064F-888A-7664-CE0A-62F161AD036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30A991-3189-0703-9774-30CFAD884C08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F84D06-E330-B2B2-2E20-C400486B663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5355A6-A9E3-0BF7-1325-B7618FE8EAF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A3A14F6-53E8-FC90-88C7-51FA01FCABEE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945641-682F-5B50-B0D4-B0CA3A4909D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C2ED78-84CC-DFE7-4E54-B5EC19D113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F7E8-03D2-C42C-D100-84EDF1E2912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64330B-DC93-1B3B-F08C-32B0471F812B}"/>
              </a:ext>
            </a:extLst>
          </p:cNvPr>
          <p:cNvSpPr txBox="1"/>
          <p:nvPr/>
        </p:nvSpPr>
        <p:spPr>
          <a:xfrm>
            <a:off x="295541" y="1204946"/>
            <a:ext cx="11662161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 </a:t>
            </a: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#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that projects the input into the vocabulary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applies the linear transformation to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5AA6F4-9A76-F73C-757F-22F6DC41A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308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5FBEA-5359-3CF8-8C67-077C51D4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075436-0839-031E-D44A-900ECB72FD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37EAB-AB94-883D-4057-A013DFABCAEF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526237-372A-497E-1415-C55E303A9647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3755D3-25D3-1046-14E9-34326B7801AB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nb_projection.ipynb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114AB10-5DAC-C860-5628-582686C90732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4F7461E-6082-D16A-F031-ABAB5856535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3E1C89-6E74-54BE-5531-05059CA966A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866E4BC-47D3-F0DE-8D10-46A38B64331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E981E5-BFF6-89BD-E7D0-FF0D021F2087}"/>
              </a:ext>
            </a:extLst>
          </p:cNvPr>
          <p:cNvSpPr txBox="1"/>
          <p:nvPr/>
        </p:nvSpPr>
        <p:spPr>
          <a:xfrm>
            <a:off x="295541" y="1158291"/>
            <a:ext cx="6830075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Projection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83D76-E029-E27A-9896-358FFC5B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620FD6-4288-5227-A9DB-436AE16E4A02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7AB64E-368D-8A89-9A19-A90B2AFA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697447"/>
            <a:ext cx="4770843" cy="1640404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8382532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9238-A5F8-B54D-C07B-87E52E3F0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520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6025D-BA2D-010D-B49C-631CEFAA2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DA05E-27D1-0BD7-AA61-46493F76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(3/4)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0C82FAE-E4BE-BE14-2420-CA70ADFE5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3625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40D4D-42FD-E843-0158-6468DFF48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52E85-2FED-1075-9F6F-0A6EAF69C51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8AA993-6FF4-92A3-A9D1-C77550A550F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57C670-EC2B-116C-6E59-9AE5EB86316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3FCB83-C29E-7D62-364C-694275FC4B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7B56CC-CA9F-7CE5-741B-F375BAEA417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0873CC5-6BDC-EA3A-58C8-A3BA863925B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FB00888-53EC-5019-8E7D-86143DD7959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C4A95C-AE02-9A22-FE67-0CD98A35BB0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CF63975-17DD-E379-1804-8643E256A5C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763E4-C744-19E9-4D7B-23DBD7273F99}"/>
              </a:ext>
            </a:extLst>
          </p:cNvPr>
          <p:cNvSpPr txBox="1"/>
          <p:nvPr/>
        </p:nvSpPr>
        <p:spPr>
          <a:xfrm>
            <a:off x="291979" y="1306708"/>
            <a:ext cx="11593795" cy="52629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First, it applies the self-attention mechanism to the input inside a residual connection.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Then, it passes the result through the feed-forward network inside another residual connection.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87C68E-594D-DC37-86BC-B1C73F45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628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3CC9B-AA0F-D167-A3E4-143C0AEA7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F6124D8-8C69-4EC8-6B3F-56F2D3EE575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EF6754-3E78-6525-CF24-89410BE8C54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A8542C-1686-A16F-6B33-1C2061CE905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E74B42-4FCA-C305-FA2F-42E3A46401C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5DE554B-2821-E62D-C48F-19A5EF2112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A1EA3C-1A22-9D92-411D-CF47F4E434E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81371DD-15DB-F4D5-6F47-2CDEF66E58B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68B1975-B533-3B0A-BE1B-9DEB851B3149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884EB3D-098D-D3B2-64C7-71E004BC989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C5362-CE17-8878-9786-0737BA0B4549}"/>
              </a:ext>
            </a:extLst>
          </p:cNvPr>
          <p:cNvSpPr txBox="1"/>
          <p:nvPr/>
        </p:nvSpPr>
        <p:spPr>
          <a:xfrm>
            <a:off x="291979" y="1306708"/>
            <a:ext cx="11593795" cy="46166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encoder.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forward method is called when we pass input data into this module.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through each layer in turn.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FADF6-51EC-BE30-94C6-D2B0F01C4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05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EA90-F27A-223F-91F3-8F860881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Transformer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CA12D7-FB10-09D8-3791-2CA8EC6A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3474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9E974-D858-42E5-362F-D9B74D19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9ACB7C-21F8-DCA9-4D98-CDFF3E7C52A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455C7A-1D19-0DF2-DDBB-F42EC93CC9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02E644-203A-A6E3-C560-6BEE5164258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2C5C58-648C-2090-0BBD-B6AB323F62C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3E1AAF-33A1-FB67-4672-F1FA5C6DC36A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09A246C-43D7-10B5-1FC8-23292B13CA7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526905B-7CE5-C7AF-D212-E71DE076851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B50BD75-0968-A9EC-916B-E6DAAB6FF14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E9DA1EC-9F97-6765-5241-8CD704BC8D65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84CC1-12CA-0FE3-3088-BB7C27D2EFE4}"/>
              </a:ext>
            </a:extLst>
          </p:cNvPr>
          <p:cNvSpPr txBox="1"/>
          <p:nvPr/>
        </p:nvSpPr>
        <p:spPr>
          <a:xfrm>
            <a:off x="291979" y="1239144"/>
            <a:ext cx="6433561" cy="5478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Encoder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FAD69-851F-8606-125F-B7C869B3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ADDE7A-C716-86F5-5E74-5927E3D10E44}"/>
              </a:ext>
            </a:extLst>
          </p:cNvPr>
          <p:cNvSpPr txBox="1"/>
          <p:nvPr/>
        </p:nvSpPr>
        <p:spPr>
          <a:xfrm>
            <a:off x="6786783" y="1239144"/>
            <a:ext cx="5113238" cy="2893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encoder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Output's shape: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D7CAF-4850-76F1-B3E0-02B33880F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783" y="4375448"/>
            <a:ext cx="5116417" cy="234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562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3540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2CD0E-61C5-0291-5E9B-3ADA9056A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5C8C09B-7F43-A270-CEEE-18BF455E8D3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700D9E-EB44-DE6D-B065-2E8BC6CEEC4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FCBB51-D74A-3E5E-4C35-1C1E9FACEA9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2F2642-53C7-723A-65EE-9729FB2CF4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99A1D5F-E8B0-FE56-AC2A-0736FDEEA8E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DBF246D-BF1A-D897-2B4A-ED391AF7BDE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32598F9-5917-BB2E-7574-5F86D043C08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D72DE8A-1EC0-49A5-7F65-67A2EC60BB1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49A8FBE-A21A-E831-6047-DE74C951688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36349-ED48-18F7-D7DB-73D7E42E55DB}"/>
              </a:ext>
            </a:extLst>
          </p:cNvPr>
          <p:cNvSpPr txBox="1"/>
          <p:nvPr/>
        </p:nvSpPr>
        <p:spPr>
          <a:xfrm>
            <a:off x="291979" y="1306708"/>
            <a:ext cx="11593795" cy="52629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noProof="1">
              <a:solidFill>
                <a:srgbClr val="FF9D00"/>
              </a:solidFill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encoder_decoder_attention:</a:t>
            </a:r>
            <a:r>
              <a:rPr lang="en-US" sz="1400" noProof="1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i="1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</a:t>
            </a:r>
            <a:r>
              <a:rPr lang="en-US" sz="1400" i="1" noProof="1">
                <a:solidFill>
                  <a:srgbClr val="0088FF"/>
                </a:solidFill>
                <a:latin typeface="Consolas" panose="020B0609020204030204" pitchFamily="49" charset="0"/>
              </a:rPr>
              <a:t>de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d_model]</a:t>
            </a:r>
            <a:r>
              <a:rPr lang="en-US" sz="1400" noProof="1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encoder_output: [batch_size, seq_len, d_model]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mask_src))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7DB47-712B-817B-AAE0-161B6FE1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13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0931C-0956-5C7F-A68E-1328B2A8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B1630A4-F320-F7F2-319C-7C20458F8DD8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3268E5-53DD-FB0D-FC33-2D466CC7D8D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C5B375-6086-9752-E6B1-9C4A42072F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0B52ED-77EB-40BF-9596-D79D716D76E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658D74-63CC-9237-48C5-FCAE1B904D9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3BE1418-8F01-931A-9486-81FFB8A43E8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49B7AF-A8C2-971D-6EF7-112C6C1ABD3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11EFDB3-1C2D-FBFB-27F2-CE58F6454E1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085C47A-344D-295D-3FD8-5B4A6886097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97364-03A9-4889-89A7-CB4EB499ED87}"/>
              </a:ext>
            </a:extLst>
          </p:cNvPr>
          <p:cNvSpPr txBox="1"/>
          <p:nvPr/>
        </p:nvSpPr>
        <p:spPr>
          <a:xfrm>
            <a:off x="291979" y="1306708"/>
            <a:ext cx="11593795" cy="46166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decoder_layer: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decoder.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([decoder_layer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(num_layers)])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seq_len, d_model]</a:t>
            </a:r>
          </a:p>
          <a:p>
            <a:endParaRPr lang="en-US" sz="1400" b="0" i="1" noProof="1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i="1" noProof="1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and the encoder output through each layer in turn.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[batch_size, seq_len, d_model].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920DB-58AC-C5F8-D36E-ED89C774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1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8C62E-7D16-3E64-6BD1-38DBF14B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10E04C-E089-AE3E-F5D8-B7104F7D72C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F5270F-FE92-412D-9D61-6E0A4AC8FB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4C7546-B726-D4EC-9B19-6C3AECB9DA0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D54A45-B3A4-7E0B-D4A7-CAB5F727B2A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CF4CD4-3DC1-F7FB-0969-83F6DD66E3E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E8D7B6-669D-B026-B612-DF4E5BFBE33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D9BCA00-FFBE-ADBE-9DF9-55ED9987A23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C59632C-9287-D460-E957-910E04CE45B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180401-614C-7623-E554-B32C8062132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2B47F-E411-53DB-2881-DD1C6031F2E9}"/>
              </a:ext>
            </a:extLst>
          </p:cNvPr>
          <p:cNvSpPr txBox="1"/>
          <p:nvPr/>
        </p:nvSpPr>
        <p:spPr>
          <a:xfrm>
            <a:off x="291979" y="1306708"/>
            <a:ext cx="6433561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62DF78-0E4B-3C66-B58F-624CFEE56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95F647-323D-F5A8-77C5-E8699FD6080E}"/>
              </a:ext>
            </a:extLst>
          </p:cNvPr>
          <p:cNvSpPr txBox="1"/>
          <p:nvPr/>
        </p:nvSpPr>
        <p:spPr>
          <a:xfrm>
            <a:off x="6786782" y="1306708"/>
            <a:ext cx="4997867" cy="3754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Decoder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sz="1400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2529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2031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930CE-8F88-C313-8250-3AE218ECF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826B990-E640-C6EE-2C14-47D30A51656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FC24F-CD2F-7E82-5B36-792F4DEF858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651A78-8F12-7FD4-9E95-EF1E94B8067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C04B67-2A0D-1A71-1752-4B885ACF09F6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4729BD-5995-ECD1-1C50-91B4A510E83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B54964-3C52-DF12-FEAA-1CEA945801B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083B731-CFAF-6741-24CE-F7FDE17F4DF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1B5EC1E-98E0-48C4-813F-342903E34AF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5A76C1A-2DB0-D154-5143-0AD51797C23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37730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E0871-24BC-5AD2-9583-0C04F1BE8255}"/>
              </a:ext>
            </a:extLst>
          </p:cNvPr>
          <p:cNvSpPr txBox="1"/>
          <p:nvPr/>
        </p:nvSpPr>
        <p:spPr>
          <a:xfrm>
            <a:off x="291979" y="1239144"/>
            <a:ext cx="5279879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0EE99-1BD2-C680-84DD-BCFE8EBA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236601-6B41-CB55-3B55-9BA51BBBE32E}"/>
              </a:ext>
            </a:extLst>
          </p:cNvPr>
          <p:cNvSpPr txBox="1"/>
          <p:nvPr/>
        </p:nvSpPr>
        <p:spPr>
          <a:xfrm>
            <a:off x="5633101" y="1239144"/>
            <a:ext cx="6266921" cy="33239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	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	  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1095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933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EA375-ED9B-77E7-B2CE-C69BF9BB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B5524CC-2D47-26D9-1502-1C8F4E4E9931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285E3E-773B-DA50-9BC1-F70DECAD5B1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FEF165-7DC7-6D80-108D-A30A9ECA2CD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E521ED-5414-0644-1E1E-830C58EDF6F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08C2CB-057F-18AD-3F59-64D26570315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8DA6D83-32DE-7E98-ADE3-E091D5ED6AB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9907BF-5944-095D-CD35-F307AA51D37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8B182D5-6235-5098-CFD7-244BBA7467B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EF57BD0-AC88-D6AE-B655-2845D663496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FFCE2-1B2D-E8C2-560F-05E2F2520CAF}"/>
              </a:ext>
            </a:extLst>
          </p:cNvPr>
          <p:cNvSpPr txBox="1"/>
          <p:nvPr/>
        </p:nvSpPr>
        <p:spPr>
          <a:xfrm>
            <a:off x="291979" y="1239144"/>
            <a:ext cx="6271191" cy="4185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parameters from the configuration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dropout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source and target embedding 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source &amp; target positional encoding 	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A54FA-8BA2-446A-4C90-4CB27DDAE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0AFE9F-7384-4758-9C33-45A7B21C636A}"/>
              </a:ext>
            </a:extLst>
          </p:cNvPr>
          <p:cNvSpPr txBox="1"/>
          <p:nvPr/>
        </p:nvSpPr>
        <p:spPr>
          <a:xfrm>
            <a:off x="6624414" y="1239144"/>
            <a:ext cx="5275608" cy="3108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encoder with self-attention and feed-forward 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encoder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4095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4C983-3461-8714-0EF8-A3620AC64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4853B47-0A48-5EEF-AA11-FF91C8451C3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E28594-90FE-EF1A-CB48-FDDC5ABE519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AF3EFD-CE01-DD39-AC22-6C8AA42050B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36CD9A-04CC-4FFA-D948-439D7DA78BDE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4EE619D-C3CD-6CB3-6412-999B5CAA40A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E4C4571-C53E-2FB7-A68A-4275CDF89AC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C5553FC-7C7C-5C6F-5D19-872B86B926A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3758F30-909D-5E01-55B3-81CB25B9246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A752CBE9-146F-EC18-3475-93EA926E6BA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60282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691B4-C5ED-B8D0-B6BA-91A717DF299B}"/>
              </a:ext>
            </a:extLst>
          </p:cNvPr>
          <p:cNvSpPr txBox="1"/>
          <p:nvPr/>
        </p:nvSpPr>
        <p:spPr>
          <a:xfrm>
            <a:off x="291979" y="1239144"/>
            <a:ext cx="6074638" cy="46166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with self-attention, encoder-decoder attention, and feed-forward 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6C85B2-64C7-63D5-9349-FD968D71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6FBE0C-B7EA-6563-CFF4-D1CD3CBE5C78}"/>
              </a:ext>
            </a:extLst>
          </p:cNvPr>
          <p:cNvSpPr txBox="1"/>
          <p:nvPr/>
        </p:nvSpPr>
        <p:spPr>
          <a:xfrm>
            <a:off x="6427860" y="1239144"/>
            <a:ext cx="5305516" cy="46166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projection layer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projection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Transformer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transformer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model parameters with Xavier    	uniform distribution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param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xavier_uniform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transformer</a:t>
            </a:r>
          </a:p>
        </p:txBody>
      </p:sp>
    </p:spTree>
    <p:extLst>
      <p:ext uri="{BB962C8B-B14F-4D97-AF65-F5344CB8AC3E}">
        <p14:creationId xmlns:p14="http://schemas.microsoft.com/office/powerpoint/2010/main" val="379534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B2EF-749E-CFA3-7AB4-B417F143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(1/4)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B95E38-3D51-73DA-A036-7E7CF3C0F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6467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6865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00C84-8B30-155C-F492-74B28A30B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384A7-539B-7F7B-334F-302EC447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(4/4)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D1FD9BA-1B6E-930A-F5EE-B159E654F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7208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63A65-4802-5778-E698-4D9114CFC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07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63C3A-CACF-F46A-4058-3F84B0422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BF106BA-9656-658D-74D4-C57B12434BD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44E909-95ED-C3E9-B658-2A85B45B362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F7C1DE-3B4A-C4FE-00F1-AC35D248BFA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73D7D5-E86C-EBB9-5247-601FD8E77B93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B4B016F-9908-6BBB-523B-346DF42A1E0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5E60BB1-D7A1-5C04-42E0-2CE8F5C29CD2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AFA2545-0835-5618-FA0D-479BE2A0A33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A3672C8-1DE4-6546-5184-98768726FD89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65EC4F5-6145-FD8F-F2A3-0BF07326364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F45AD-51BB-6AC2-50A7-DA32DB21115C}"/>
              </a:ext>
            </a:extLst>
          </p:cNvPr>
          <p:cNvSpPr txBox="1"/>
          <p:nvPr/>
        </p:nvSpPr>
        <p:spPr>
          <a:xfrm>
            <a:off x="291979" y="1239144"/>
            <a:ext cx="11441397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torchmetrics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device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writer for logging training metrics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logs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log_dir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model directory exists, if not create one to save the model weights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model_dir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and preprocess the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50F72-5B62-3529-4BC0-2C52F0E5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742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852AD-0AEC-39E5-7F15-340450E27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1E18-6C97-F3F5-D06E-8C03E240D74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71D87A-C186-892E-4414-203C4464591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2E0D45-20F0-91CA-6EC9-5F3C973BD4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84A181-A2E2-2F23-48CC-61E77B14692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2D7FA8-7796-0D6B-A579-9EE82EEF4A5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E64242-2472-E17D-58A5-1E3BFCFC250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4A61517-93BC-E6E8-7415-D206DE0C267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D17BBF8-0897-EFB5-C992-EAFA65610BF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CAF6656-8C18-8238-B8BD-99815AB4D22D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01B92-6BC7-BFC5-BD99-8C2465CD6044}"/>
              </a:ext>
            </a:extLst>
          </p:cNvPr>
          <p:cNvSpPr txBox="1"/>
          <p:nvPr/>
        </p:nvSpPr>
        <p:spPr>
          <a:xfrm>
            <a:off x="291979" y="1239144"/>
            <a:ext cx="11441397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vocab size for source and target language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model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optimizer (Adam in this case)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optimizer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1e-9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checkpoint path if exists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If a checkpoint exists, load the model and optimizer states and continue training from the last epoch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"Loading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checkpoint from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checkpoint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 checkpoint found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E36FFE-9844-0BC2-46AA-933737F22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375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5F2CC-4A42-C507-7FE2-2FC8D015C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66EE51C-1295-C13F-B998-D125D7039EB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153274-86E7-4EBE-D0FB-4745060F497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4EB9AC-7B24-4071-1F3D-D64DFCA54A28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02F9DF-EB03-705E-FEFC-73C39D10AA3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D4995B-3F54-CE80-DC35-CE176AA4540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A0B5BD-FCFB-A2E9-87B3-74A9DBB6EB6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2AE00C-B9F2-4488-3A11-4B5428CCFBB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244CED-84BB-6E3B-51AF-117276742DBF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FAEE515-89E6-86CF-F1D8-EE79098AC21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339C7-56BE-80DC-2409-DD35CB9D66BB}"/>
              </a:ext>
            </a:extLst>
          </p:cNvPr>
          <p:cNvSpPr txBox="1"/>
          <p:nvPr/>
        </p:nvSpPr>
        <p:spPr>
          <a:xfrm>
            <a:off x="291979" y="1239144"/>
            <a:ext cx="11552492" cy="5478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Define the loss function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in this case)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srgbClr val="FB94FF"/>
                </a:solidFill>
                <a:latin typeface="Consolas" panose="020B0609020204030204" pitchFamily="49" charset="0"/>
              </a:rPr>
              <a:t> 								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label_smoothing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Training loop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empty_cache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"Training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each batch in the training data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Move the encoder and decoder inputs and masks to the device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inputs through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  	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target/label sequences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865852-60E9-A008-6D55-1630FFEB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992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08AFC-18A6-29E5-A12F-48EF8FC8F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49661-6F46-3A6A-5A8C-1F996F038DD0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A702DF-A0DC-4921-166A-36ED2850210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37B441-E46C-65E1-CB35-EF12596A251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E83479-59A0-6159-FBEA-04D54E7265D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52982E9-21EA-8D52-679F-4FA2F6E8C18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BC58B2-98AD-7E88-F3FC-44E5153A9D2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A816259-3EC4-F7D8-5926-9AF3E0A04D5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997FF6-B8E0-78D4-6EAC-A54CB55D2EE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E8AA8E2-C9E8-DDC8-56E2-9B341CA6CDE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206D0-DBF3-6943-4AE8-F17D014084B3}"/>
              </a:ext>
            </a:extLst>
          </p:cNvPr>
          <p:cNvSpPr txBox="1"/>
          <p:nvPr/>
        </p:nvSpPr>
        <p:spPr>
          <a:xfrm>
            <a:off x="291979" y="1239144"/>
            <a:ext cx="11552492" cy="35394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# Calculate loss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loss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set_postfix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()})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Log the loss to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Perform backpropagation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parameters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zero_grad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set_to_none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6EF915-BBCC-9BDC-ECA6-284B09C03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738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C0D5C-C3A6-C0D6-B320-62D4619F6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1B31205-2823-287D-D722-886C2FE8AC09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7DCA26-AF73-B073-CB1F-D8A80A366E6A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75E19B-9C68-CEA4-3F51-E27D50AA631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E62C52-ED43-B16F-2D4A-F87C1C5A92D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00AD88-F156-7B2F-A0C3-F9CAAD898D38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1B34382-CD32-BAC7-39C7-702B04C91DE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E77FEE7-9AD1-F2EF-AB24-A3D0F3FDBF2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1E79C78-933E-5898-75B4-63FBEDA407A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87A92CC-CE94-EE22-E3E5-1E9C7A84996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0C573-9783-5D51-3ECF-E1F739DFBB4A}"/>
              </a:ext>
            </a:extLst>
          </p:cNvPr>
          <p:cNvSpPr txBox="1"/>
          <p:nvPr/>
        </p:nvSpPr>
        <p:spPr>
          <a:xfrm>
            <a:off x="291979" y="1239144"/>
            <a:ext cx="11552492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Run validation at the end of each epoch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model checkpoint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:02d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979959-8886-FF7F-811E-011491095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839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8513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42764-0F1D-3F3E-DB33-D625DC5FF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DEB2B69-3C5F-DD6C-5DBC-D37EBFAAFF7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045D92-F221-307F-7C79-7AD8A9031897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D7078C-6049-FA2F-A4CF-E742C860D3EB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B35022-1142-E65F-13AA-A677126D3C9A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8BA8D71-04FB-6646-E8AA-6BE508851491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819EEC8-B7A3-EB34-F1E7-DF9B8E370B3C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527218A-593E-23CD-5CF4-93C6555F2250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67BB024-ECDA-FB64-251A-F469C3775FAC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02ABD4D-4D32-FAA1-85AB-4E4CD1D6521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Model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7F298-0662-0D4D-6E99-14014F8FCFC9}"/>
              </a:ext>
            </a:extLst>
          </p:cNvPr>
          <p:cNvSpPr txBox="1"/>
          <p:nvPr/>
        </p:nvSpPr>
        <p:spPr>
          <a:xfrm>
            <a:off x="291979" y="1239144"/>
            <a:ext cx="11552492" cy="5047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model_inference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 using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1) 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Loop until the sequence length of the decoder input equals the sequence length of the encoder input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for the decoder input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 using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select the last token from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ACE3BC-9017-7590-9910-EDE8E22D7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88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DCD6A-C6DE-DAA9-A749-E493D3C5F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4162-0105-E8A0-8A2C-69EC0E94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(2/4)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4B485E-F508-E000-1B26-AF45B2076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3256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E9C0E-973A-E3DD-60F7-3E3262388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1318770-C7AB-4B0A-1CB1-E9751874611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242FB5-F873-0B8E-A09C-188DC4DEAD9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2CA21D-5384-BC1E-76E1-03FE41D8C66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359111-9A40-A99B-EDC2-1390FDE3088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B37213-9AF1-FB8F-AF74-64CA31D55F8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4B7B016-4522-47B3-A19B-89EC8766774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F85B3EA-99B8-2A90-0994-A65341D4BC3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562957-3D50-10A4-E47F-DED9EDC1FBC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350658E-C407-3874-2106-FF0A6929A3AF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Model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86D60-3EF9-3F75-588E-F8A2CCEE7E5C}"/>
              </a:ext>
            </a:extLst>
          </p:cNvPr>
          <p:cNvSpPr txBox="1"/>
          <p:nvPr/>
        </p:nvSpPr>
        <p:spPr>
          <a:xfrm>
            <a:off x="291979" y="1239144"/>
            <a:ext cx="11552492" cy="33239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 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meaning the id in vocabulary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(device)],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decoder input, removing the batch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9B9EEA-2550-EBF7-5C39-43D562FF4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640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EB99C-E985-F1D6-76C6-ED41B7952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95768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27D60-9CE4-4702-080F-684FA9F01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8781C-F293-CC16-3C6D-6749E0F49A1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1A29F1-3CC8-68E6-23AF-9A8EC75018B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794BCB-6790-E715-64A9-6074CB92628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BD6C8-27FD-2108-1DF6-DEDD391E39B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995EB7-FCB2-E263-6FB6-F87E70DA67F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FF1DC54-DB28-E326-49E9-10516F38E8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1F38FC3-5D24-C27F-0C7A-C7710DCCAAF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7A5AEA5-6836-778A-681E-72221D6547D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52331C-B906-B11C-4233-2DEFA30A1F3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30D08-720A-EFC1-6AD5-485F666312DC}"/>
              </a:ext>
            </a:extLst>
          </p:cNvPr>
          <p:cNvSpPr txBox="1"/>
          <p:nvPr/>
        </p:nvSpPr>
        <p:spPr>
          <a:xfrm>
            <a:off x="291979" y="1239144"/>
            <a:ext cx="11552492" cy="5478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evaluation_step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for the start and end of sequence tokens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lists to store the source texts, target texts, and predicted texts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the validation data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encoder input and mask from the batch and move them to the device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Assert that the batch size is 1 for evaluation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 must be 1 for evaluation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9D99D-4F63-F0E6-90E1-4435EEF12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751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FCD9-0CE0-4429-68AA-3AD72DADC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19004E9-A924-F868-6038-1C3FAFB802B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D9DC20-1304-DF24-F147-76EE3AD3357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6AB68C-0350-1382-0B0D-1E3D52430B0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F64A85-4254-81EC-3961-193B619866E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896F2B-C455-A8D2-7F20-0E94EB4D909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CB408AD-ECDE-E19E-F64E-1A2353225C0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DCBC95-0F41-8394-C795-3C9A629A56A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2C380E2-5430-610F-2423-F2CEE3A0269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45924F1-2630-3F1E-DCFC-13ED221A8165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251DA-E598-7E13-A3F7-026FE5732DB1}"/>
              </a:ext>
            </a:extLst>
          </p:cNvPr>
          <p:cNvSpPr txBox="1"/>
          <p:nvPr/>
        </p:nvSpPr>
        <p:spPr>
          <a:xfrm>
            <a:off x="291979" y="1239144"/>
            <a:ext cx="11552492" cy="5478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        # Perform inference using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model_inference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(model,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text, target text, and predicted text from the batch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Append the texts to their respective lists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source text, target text, and predicted text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"Source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"Target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"Predicted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--------------------------------------------------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number of evaluation samples has been reached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*************** EVALUATION COMPLETED - GO TO NEXT EPOCH ***************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32C74-70E7-F12C-AE4B-78F536AE3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88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8B444-4C44-14CE-FA9D-7E41F368A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B2DEE2E-878A-DEB8-E72B-85F4D5022B4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75C60-8947-EE1E-5A80-7EBED56E27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6438F5-A26F-5321-0452-4C586C311C1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CAE2CA-DE1F-0779-73F9-F1F2A74C8D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A79905-F0A1-6D73-07E6-BB74559E0E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E916D9C-7552-E548-4282-B2705DC86E9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A601078-EF4C-A6F1-2694-815CAFF4162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8A6D4A7-1FA4-BAB0-A571-B30076BD22B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8184C0D-BC1D-2E4E-A623-92DC2D6F1D3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08405-7D25-F0EC-B324-935B23C2720D}"/>
              </a:ext>
            </a:extLst>
          </p:cNvPr>
          <p:cNvSpPr txBox="1"/>
          <p:nvPr/>
        </p:nvSpPr>
        <p:spPr>
          <a:xfrm>
            <a:off x="291979" y="1239144"/>
            <a:ext cx="11552492" cy="4832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If logs are provided, calculate and log the BLEU score, word error rate, and character error rate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logs: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BLEU score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BLEUScore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BLEU Score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word error rate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WordErrorRate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Word Error Rate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character error rate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CharErrorRate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Character Error Rate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289B1-ED69-FB0E-B88C-AE4E230EE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877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6F366-CC28-95D9-2921-489CFAFD8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57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B96F5-993C-371D-5FFF-14161859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F32E5-538A-6D6E-A4D4-8452615B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847975"/>
            <a:ext cx="10706100" cy="1162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454CA-FC90-BBB9-39B6-222C8C40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2523331"/>
            <a:ext cx="12668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637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9AB6-09D9-E858-E9AE-A9AEBE167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artifact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85641-1C3B-CC42-C7FA-088325506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978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D1BE3-8C70-5A32-1FE0-6C03245D7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82736-BD2C-8275-96D4-787B2913A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61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0</TotalTime>
  <Words>11509</Words>
  <Application>Microsoft Office PowerPoint</Application>
  <PresentationFormat>Widescreen</PresentationFormat>
  <Paragraphs>1129</Paragraphs>
  <Slides>98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5" baseType="lpstr">
      <vt:lpstr>Arial</vt:lpstr>
      <vt:lpstr>Avenir Next LT Pro</vt:lpstr>
      <vt:lpstr>Avenir Next LT Pro Light</vt:lpstr>
      <vt:lpstr>Calibri</vt:lpstr>
      <vt:lpstr>Consolas</vt:lpstr>
      <vt:lpstr>Wingdings</vt:lpstr>
      <vt:lpstr>Office Theme</vt:lpstr>
      <vt:lpstr>Implementing Transformer with  Python &amp; PyTorch   </vt:lpstr>
      <vt:lpstr>Training process for transformer</vt:lpstr>
      <vt:lpstr>Training process for transformer</vt:lpstr>
      <vt:lpstr>Training process for transformer</vt:lpstr>
      <vt:lpstr>Training process for transformer</vt:lpstr>
      <vt:lpstr>Training process for transformer</vt:lpstr>
      <vt:lpstr>Implementing Transformer</vt:lpstr>
      <vt:lpstr>Implementation Plan (1/4)</vt:lpstr>
      <vt:lpstr>Implementation Plan (2/4)</vt:lpstr>
      <vt:lpstr>Implementation Plan (3/4)</vt:lpstr>
      <vt:lpstr>Implementation Plan (4/4)</vt:lpstr>
      <vt:lpstr>PowerPoint Presentation</vt:lpstr>
      <vt:lpstr>Implementation Plan (1/4)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– Data Preprocessor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 Plan (2/4)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 Plan (3/4)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 Plan (4/4)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</vt:lpstr>
      <vt:lpstr>Model artifact</vt:lpstr>
      <vt:lpstr>Inference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Tan Quang Duong</cp:lastModifiedBy>
  <cp:revision>29</cp:revision>
  <dcterms:created xsi:type="dcterms:W3CDTF">2024-02-20T20:54:33Z</dcterms:created>
  <dcterms:modified xsi:type="dcterms:W3CDTF">2024-02-27T14:24:40Z</dcterms:modified>
</cp:coreProperties>
</file>